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roxima Nova Condensed Bold" charset="1" panose="02000506030000020004"/>
      <p:regular r:id="rId21"/>
    </p:embeddedFont>
    <p:embeddedFont>
      <p:font typeface="Touvlo" charset="1" panose="020B0604030403020204"/>
      <p:regular r:id="rId22"/>
    </p:embeddedFont>
    <p:embeddedFont>
      <p:font typeface="Touvlo Bold" charset="1" panose="020B0804030403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362950" y="361950"/>
            <a:ext cx="1562100" cy="18288000"/>
            <a:chOff x="0" y="0"/>
            <a:chExt cx="411417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1417" cy="4816592"/>
            </a:xfrm>
            <a:custGeom>
              <a:avLst/>
              <a:gdLst/>
              <a:ahLst/>
              <a:cxnLst/>
              <a:rect r="r" b="b" t="t" l="l"/>
              <a:pathLst>
                <a:path h="4816592" w="411417">
                  <a:moveTo>
                    <a:pt x="0" y="0"/>
                  </a:moveTo>
                  <a:lnTo>
                    <a:pt x="411417" y="0"/>
                  </a:lnTo>
                  <a:lnTo>
                    <a:pt x="41141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E945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71450"/>
              <a:ext cx="411417" cy="4645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8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6400" y="0"/>
            <a:ext cx="8991600" cy="8724900"/>
            <a:chOff x="0" y="0"/>
            <a:chExt cx="1035548" cy="10048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5548" cy="1004833"/>
            </a:xfrm>
            <a:custGeom>
              <a:avLst/>
              <a:gdLst/>
              <a:ahLst/>
              <a:cxnLst/>
              <a:rect r="r" b="b" t="t" l="l"/>
              <a:pathLst>
                <a:path h="1004833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004833"/>
                  </a:lnTo>
                  <a:lnTo>
                    <a:pt x="0" y="1004833"/>
                  </a:lnTo>
                  <a:close/>
                </a:path>
              </a:pathLst>
            </a:custGeom>
            <a:blipFill>
              <a:blip r:embed="rId2"/>
              <a:stretch>
                <a:fillRect l="-276" t="0" r="-27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5300" y="1208722"/>
            <a:ext cx="8324850" cy="2277495"/>
            <a:chOff x="0" y="0"/>
            <a:chExt cx="11099800" cy="303666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9550"/>
              <a:ext cx="11099800" cy="1911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</a:pPr>
              <a:r>
                <a:rPr lang="en-US" b="true" sz="10499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InsightForge AI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81340"/>
              <a:ext cx="11088400" cy="655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47"/>
                </a:lnSpc>
              </a:pPr>
              <a:r>
                <a:rPr lang="en-US" sz="2962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Automated Data Analysis System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79524" y="9230208"/>
            <a:ext cx="6073801" cy="38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62"/>
              </a:lnSpc>
            </a:pPr>
            <a:r>
              <a:rPr lang="en-US" sz="2962">
                <a:solidFill>
                  <a:srgbClr val="F5F5F5"/>
                </a:solidFill>
                <a:latin typeface="Touvlo"/>
                <a:ea typeface="Touvlo"/>
                <a:cs typeface="Touvlo"/>
                <a:sym typeface="Touvlo"/>
              </a:rPr>
              <a:t>InsightForge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620750" y="9124400"/>
            <a:ext cx="4000500" cy="672697"/>
            <a:chOff x="0" y="0"/>
            <a:chExt cx="5334000" cy="89693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412637"/>
              <a:ext cx="5334000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Manthan Jadav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5334000" cy="557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4"/>
                </a:lnSpc>
                <a:spcBef>
                  <a:spcPct val="0"/>
                </a:spcBef>
              </a:pPr>
              <a:r>
                <a:rPr lang="en-US" b="true" sz="2567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PRESENTED BY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750" y="9120050"/>
            <a:ext cx="495645" cy="576750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A1A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7162800"/>
            <a:chOff x="0" y="0"/>
            <a:chExt cx="1287005" cy="1107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7005" cy="1107355"/>
            </a:xfrm>
            <a:custGeom>
              <a:avLst/>
              <a:gdLst/>
              <a:ahLst/>
              <a:cxnLst/>
              <a:rect r="r" b="b" t="t" l="l"/>
              <a:pathLst>
                <a:path h="1107355" w="1287005">
                  <a:moveTo>
                    <a:pt x="13950" y="0"/>
                  </a:moveTo>
                  <a:lnTo>
                    <a:pt x="1273056" y="0"/>
                  </a:lnTo>
                  <a:cubicBezTo>
                    <a:pt x="1276755" y="0"/>
                    <a:pt x="1280303" y="1470"/>
                    <a:pt x="1282919" y="4086"/>
                  </a:cubicBezTo>
                  <a:cubicBezTo>
                    <a:pt x="1285536" y="6702"/>
                    <a:pt x="1287005" y="10250"/>
                    <a:pt x="1287005" y="13950"/>
                  </a:cubicBezTo>
                  <a:lnTo>
                    <a:pt x="1287005" y="1093405"/>
                  </a:lnTo>
                  <a:cubicBezTo>
                    <a:pt x="1287005" y="1101109"/>
                    <a:pt x="1280760" y="1107355"/>
                    <a:pt x="1273056" y="1107355"/>
                  </a:cubicBezTo>
                  <a:lnTo>
                    <a:pt x="13950" y="1107355"/>
                  </a:lnTo>
                  <a:cubicBezTo>
                    <a:pt x="10250" y="1107355"/>
                    <a:pt x="6702" y="1105885"/>
                    <a:pt x="4086" y="1103269"/>
                  </a:cubicBezTo>
                  <a:cubicBezTo>
                    <a:pt x="1470" y="1100653"/>
                    <a:pt x="0" y="1097105"/>
                    <a:pt x="0" y="1093405"/>
                  </a:cubicBezTo>
                  <a:lnTo>
                    <a:pt x="0" y="13950"/>
                  </a:lnTo>
                  <a:cubicBezTo>
                    <a:pt x="0" y="6245"/>
                    <a:pt x="6245" y="0"/>
                    <a:pt x="13950" y="0"/>
                  </a:cubicBezTo>
                  <a:close/>
                </a:path>
              </a:pathLst>
            </a:custGeom>
            <a:blipFill>
              <a:blip r:embed="rId2"/>
              <a:stretch>
                <a:fillRect l="-243" t="0" r="-24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3" cy="67820"/>
            </a:xfrm>
            <a:custGeom>
              <a:avLst/>
              <a:gdLst/>
              <a:ahLst/>
              <a:cxnLst/>
              <a:rect r="r" b="b" t="t" l="l"/>
              <a:pathLst>
                <a:path h="67820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6750" y="838200"/>
            <a:ext cx="6886575" cy="327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5F5F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Advantages of Automation in Data Analysis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96400" y="8104822"/>
            <a:ext cx="7913050" cy="1143725"/>
            <a:chOff x="0" y="0"/>
            <a:chExt cx="10550733" cy="15249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10550733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 strike="noStrike" u="none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REDUCED MANUAL EFFORT FOR ANALYSTS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19032"/>
              <a:ext cx="10550733" cy="805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15"/>
                </a:lnSpc>
                <a:spcBef>
                  <a:spcPct val="0"/>
                </a:spcBef>
              </a:pPr>
              <a:r>
                <a:rPr lang="en-US" sz="1796" strike="noStrike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Automation significantly cuts down on </a:t>
              </a:r>
              <a:r>
                <a:rPr lang="en-US" b="true" sz="1796" strike="noStrike" u="none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time-consuming tasks</a:t>
              </a:r>
              <a:r>
                <a:rPr lang="en-US" sz="1796" strike="noStrike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, allowing analysts to focus on strategic insights.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0"/>
            <a:ext cx="10429875" cy="10287000"/>
            <a:chOff x="0" y="0"/>
            <a:chExt cx="1201192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1192" cy="1184737"/>
            </a:xfrm>
            <a:custGeom>
              <a:avLst/>
              <a:gdLst/>
              <a:ahLst/>
              <a:cxnLst/>
              <a:rect r="r" b="b" t="t" l="l"/>
              <a:pathLst>
                <a:path h="1184737" w="1201192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-193" t="0" r="-19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5448300" cy="6167755"/>
            <a:chOff x="0" y="0"/>
            <a:chExt cx="7264400" cy="82236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7264400" cy="4421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99"/>
                </a:lnSpc>
              </a:pPr>
              <a:r>
                <a:rPr lang="en-US" b="true" sz="8499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Case Study: Rapid Insights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959350"/>
              <a:ext cx="7264400" cy="3264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A business analyst uploads a sales dataset and receives actionable insights in just </a:t>
              </a:r>
              <a:r>
                <a:rPr lang="en-US" b="true" sz="2799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20 seconds</a:t>
              </a: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, enhancing decision-making efficiency.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0"/>
            <a:ext cx="10429875" cy="10287000"/>
            <a:chOff x="0" y="0"/>
            <a:chExt cx="1201192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1192" cy="1184737"/>
            </a:xfrm>
            <a:custGeom>
              <a:avLst/>
              <a:gdLst/>
              <a:ahLst/>
              <a:cxnLst/>
              <a:rect r="r" b="b" t="t" l="l"/>
              <a:pathLst>
                <a:path h="1184737" w="1201192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-193" t="0" r="-19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5448300" cy="6663055"/>
            <a:chOff x="0" y="0"/>
            <a:chExt cx="7264400" cy="88840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7264400" cy="4421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99"/>
                </a:lnSpc>
              </a:pPr>
              <a:r>
                <a:rPr lang="en-US" b="true" sz="8499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Student Project Exploration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959350"/>
              <a:ext cx="7264400" cy="3924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InsightForge AI enables students to easily analyze datasets, enhancing their project work with </a:t>
              </a:r>
              <a:r>
                <a:rPr lang="en-US" b="true" sz="2799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quick insights</a:t>
              </a: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 and data-driven decisions.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621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6963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6750" y="838200"/>
            <a:ext cx="5448300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E9456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Key Points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296400" y="1562100"/>
            <a:ext cx="6886575" cy="1466836"/>
            <a:chOff x="0" y="0"/>
            <a:chExt cx="9182100" cy="195578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91821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ARCHITECTURE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72658"/>
              <a:ext cx="9182100" cy="1283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Multi-agent design enhances efficiency and scalability.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6400" y="4248150"/>
            <a:ext cx="6886575" cy="1462392"/>
            <a:chOff x="0" y="0"/>
            <a:chExt cx="9182100" cy="19498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91821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INSIGHTS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6732"/>
              <a:ext cx="9182100" cy="1283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AI-powered analysis delivers actionable outcomes swiftly.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6400" y="6929755"/>
            <a:ext cx="6886575" cy="1462392"/>
            <a:chOff x="0" y="0"/>
            <a:chExt cx="9182100" cy="19498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91821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AUTOMATION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66732"/>
              <a:ext cx="9182100" cy="1283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Reduces manual effort, empowering non-experts effectively.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F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6963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6750" y="800100"/>
            <a:ext cx="5448300" cy="192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0"/>
              </a:lnSpc>
            </a:pPr>
            <a:r>
              <a:rPr lang="en-US" b="true" sz="7350">
                <a:solidFill>
                  <a:srgbClr val="E94560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Future Enhancements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296400" y="1562100"/>
            <a:ext cx="6886575" cy="1466836"/>
            <a:chOff x="0" y="0"/>
            <a:chExt cx="9182100" cy="195578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91821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AUTO ENGINEERING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72658"/>
              <a:ext cx="9182100" cy="1283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Automatically derive features for improved model performance.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6400" y="4248150"/>
            <a:ext cx="6886575" cy="1462392"/>
            <a:chOff x="0" y="0"/>
            <a:chExt cx="9182100" cy="19498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91821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MULTI-DATASET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6732"/>
              <a:ext cx="9182100" cy="1283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Compare multiple datasets seamlessly for comprehensive insights.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96400" y="6929755"/>
            <a:ext cx="6886575" cy="1462392"/>
            <a:chOff x="0" y="0"/>
            <a:chExt cx="9182100" cy="19498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91821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API DEPLOYMENT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66732"/>
              <a:ext cx="9182100" cy="1283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Deploy as an API for easy integration and access.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0"/>
            <a:ext cx="10429875" cy="10287000"/>
            <a:chOff x="0" y="0"/>
            <a:chExt cx="1182292" cy="11660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2292" cy="1166096"/>
            </a:xfrm>
            <a:custGeom>
              <a:avLst/>
              <a:gdLst/>
              <a:ahLst/>
              <a:cxnLst/>
              <a:rect r="r" b="b" t="t" l="l"/>
              <a:pathLst>
                <a:path h="1166096" w="1182292">
                  <a:moveTo>
                    <a:pt x="0" y="0"/>
                  </a:moveTo>
                  <a:lnTo>
                    <a:pt x="1182292" y="0"/>
                  </a:lnTo>
                  <a:lnTo>
                    <a:pt x="1182292" y="1166096"/>
                  </a:lnTo>
                  <a:lnTo>
                    <a:pt x="0" y="1166096"/>
                  </a:lnTo>
                  <a:close/>
                </a:path>
              </a:pathLst>
            </a:custGeom>
            <a:blipFill>
              <a:blip r:embed="rId2"/>
              <a:stretch>
                <a:fillRect l="-193" t="0" r="-19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8724900"/>
            <a:ext cx="5448300" cy="895350"/>
            <a:chOff x="0" y="0"/>
            <a:chExt cx="7264400" cy="11938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7264400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PHONE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71077"/>
              <a:ext cx="72644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 strike="noStrike" u="none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123-456-7890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6750" y="5143500"/>
            <a:ext cx="5448300" cy="895350"/>
            <a:chOff x="0" y="0"/>
            <a:chExt cx="7264400" cy="11938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7264400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  <a:r>
                <a:rPr lang="en-US" sz="2200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EMAIL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71077"/>
              <a:ext cx="72644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</a:pPr>
              <a:r>
                <a:rPr lang="en-US" b="true" sz="2800" u="none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hello@reallygreatsite.com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6750" y="6934200"/>
            <a:ext cx="5448300" cy="895350"/>
            <a:chOff x="0" y="0"/>
            <a:chExt cx="7264400" cy="11938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7264400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SOCIAL MEDIA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71077"/>
              <a:ext cx="72644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@reallygreatsite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6750" y="838200"/>
            <a:ext cx="6886575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5F5F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7162800"/>
            <a:chOff x="0" y="0"/>
            <a:chExt cx="1287005" cy="1107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7005" cy="1107355"/>
            </a:xfrm>
            <a:custGeom>
              <a:avLst/>
              <a:gdLst/>
              <a:ahLst/>
              <a:cxnLst/>
              <a:rect r="r" b="b" t="t" l="l"/>
              <a:pathLst>
                <a:path h="1107355" w="1287005">
                  <a:moveTo>
                    <a:pt x="13950" y="0"/>
                  </a:moveTo>
                  <a:lnTo>
                    <a:pt x="1273056" y="0"/>
                  </a:lnTo>
                  <a:cubicBezTo>
                    <a:pt x="1276755" y="0"/>
                    <a:pt x="1280303" y="1470"/>
                    <a:pt x="1282919" y="4086"/>
                  </a:cubicBezTo>
                  <a:cubicBezTo>
                    <a:pt x="1285536" y="6702"/>
                    <a:pt x="1287005" y="10250"/>
                    <a:pt x="1287005" y="13950"/>
                  </a:cubicBezTo>
                  <a:lnTo>
                    <a:pt x="1287005" y="1093405"/>
                  </a:lnTo>
                  <a:cubicBezTo>
                    <a:pt x="1287005" y="1101109"/>
                    <a:pt x="1280760" y="1107355"/>
                    <a:pt x="1273056" y="1107355"/>
                  </a:cubicBezTo>
                  <a:lnTo>
                    <a:pt x="13950" y="1107355"/>
                  </a:lnTo>
                  <a:cubicBezTo>
                    <a:pt x="10250" y="1107355"/>
                    <a:pt x="6702" y="1105885"/>
                    <a:pt x="4086" y="1103269"/>
                  </a:cubicBezTo>
                  <a:cubicBezTo>
                    <a:pt x="1470" y="1100653"/>
                    <a:pt x="0" y="1097105"/>
                    <a:pt x="0" y="1093405"/>
                  </a:cubicBezTo>
                  <a:lnTo>
                    <a:pt x="0" y="13950"/>
                  </a:lnTo>
                  <a:cubicBezTo>
                    <a:pt x="0" y="6245"/>
                    <a:pt x="6245" y="0"/>
                    <a:pt x="13950" y="0"/>
                  </a:cubicBezTo>
                  <a:close/>
                </a:path>
              </a:pathLst>
            </a:custGeom>
            <a:blipFill>
              <a:blip r:embed="rId2"/>
              <a:stretch>
                <a:fillRect l="-243" t="0" r="-24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3" cy="67820"/>
            </a:xfrm>
            <a:custGeom>
              <a:avLst/>
              <a:gdLst/>
              <a:ahLst/>
              <a:cxnLst/>
              <a:rect r="r" b="b" t="t" l="l"/>
              <a:pathLst>
                <a:path h="67820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6750" y="838200"/>
            <a:ext cx="6886575" cy="434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5F5F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Transforming Data into Actionable Insights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96400" y="8104822"/>
            <a:ext cx="7913050" cy="895350"/>
            <a:chOff x="0" y="0"/>
            <a:chExt cx="10550733" cy="11938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10550733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 strike="noStrike" u="none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INSIGHTFORGE AI ENABLES AUTOMATED ANALYSIS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9507"/>
              <a:ext cx="10550733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 strike="noStrike" u="none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Effortlessly convert raw data into insights.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0"/>
            <a:ext cx="10429875" cy="10287000"/>
            <a:chOff x="0" y="0"/>
            <a:chExt cx="1201192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1192" cy="1184737"/>
            </a:xfrm>
            <a:custGeom>
              <a:avLst/>
              <a:gdLst/>
              <a:ahLst/>
              <a:cxnLst/>
              <a:rect r="r" b="b" t="t" l="l"/>
              <a:pathLst>
                <a:path h="1184737" w="1201192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-193" t="0" r="-19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5448300" cy="7244080"/>
            <a:chOff x="0" y="0"/>
            <a:chExt cx="7264400" cy="96587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7264400" cy="5856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99"/>
                </a:lnSpc>
              </a:pPr>
              <a:r>
                <a:rPr lang="en-US" b="true" sz="8499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Challenges of Traditional EDA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394450"/>
              <a:ext cx="7264400" cy="3264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Traditional exploratory data analysis is often </a:t>
              </a:r>
              <a:r>
                <a:rPr lang="en-US" b="true" sz="2799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time-consuming and complex</a:t>
              </a: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, posing significant hurdles for newcomers and experts alike.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7162800"/>
            <a:chOff x="0" y="0"/>
            <a:chExt cx="1287005" cy="1107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7005" cy="1107355"/>
            </a:xfrm>
            <a:custGeom>
              <a:avLst/>
              <a:gdLst/>
              <a:ahLst/>
              <a:cxnLst/>
              <a:rect r="r" b="b" t="t" l="l"/>
              <a:pathLst>
                <a:path h="1107355" w="1287005">
                  <a:moveTo>
                    <a:pt x="13950" y="0"/>
                  </a:moveTo>
                  <a:lnTo>
                    <a:pt x="1273056" y="0"/>
                  </a:lnTo>
                  <a:cubicBezTo>
                    <a:pt x="1276755" y="0"/>
                    <a:pt x="1280303" y="1470"/>
                    <a:pt x="1282919" y="4086"/>
                  </a:cubicBezTo>
                  <a:cubicBezTo>
                    <a:pt x="1285536" y="6702"/>
                    <a:pt x="1287005" y="10250"/>
                    <a:pt x="1287005" y="13950"/>
                  </a:cubicBezTo>
                  <a:lnTo>
                    <a:pt x="1287005" y="1093405"/>
                  </a:lnTo>
                  <a:cubicBezTo>
                    <a:pt x="1287005" y="1101109"/>
                    <a:pt x="1280760" y="1107355"/>
                    <a:pt x="1273056" y="1107355"/>
                  </a:cubicBezTo>
                  <a:lnTo>
                    <a:pt x="13950" y="1107355"/>
                  </a:lnTo>
                  <a:cubicBezTo>
                    <a:pt x="10250" y="1107355"/>
                    <a:pt x="6702" y="1105885"/>
                    <a:pt x="4086" y="1103269"/>
                  </a:cubicBezTo>
                  <a:cubicBezTo>
                    <a:pt x="1470" y="1100653"/>
                    <a:pt x="0" y="1097105"/>
                    <a:pt x="0" y="1093405"/>
                  </a:cubicBezTo>
                  <a:lnTo>
                    <a:pt x="0" y="13950"/>
                  </a:lnTo>
                  <a:cubicBezTo>
                    <a:pt x="0" y="6245"/>
                    <a:pt x="6245" y="0"/>
                    <a:pt x="13950" y="0"/>
                  </a:cubicBezTo>
                  <a:close/>
                </a:path>
              </a:pathLst>
            </a:custGeom>
            <a:blipFill>
              <a:blip r:embed="rId2"/>
              <a:stretch>
                <a:fillRect l="-243" t="0" r="-24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3" cy="67820"/>
            </a:xfrm>
            <a:custGeom>
              <a:avLst/>
              <a:gdLst/>
              <a:ahLst/>
              <a:cxnLst/>
              <a:rect r="r" b="b" t="t" l="l"/>
              <a:pathLst>
                <a:path h="67820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6750" y="838200"/>
            <a:ext cx="6886575" cy="434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</a:pPr>
            <a:r>
              <a:rPr lang="en-US" b="true" sz="8499">
                <a:solidFill>
                  <a:srgbClr val="F5F5F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The Preprocessing Time Drain in Data Analysis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96400" y="8104822"/>
            <a:ext cx="7913050" cy="895350"/>
            <a:chOff x="0" y="0"/>
            <a:chExt cx="10550733" cy="11938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10550733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 strike="noStrike" u="none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UNDERSTANDING THE IMPACT OF PREPROCESSING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9507"/>
              <a:ext cx="10550733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 strike="noStrike" u="none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60-70% of time</a:t>
              </a:r>
              <a:r>
                <a:rPr lang="en-US" sz="2200" strike="noStrike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 is spent on data preprocessing.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214437" y="1214437"/>
            <a:ext cx="10287000" cy="7858125"/>
            <a:chOff x="0" y="0"/>
            <a:chExt cx="2709333" cy="20696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2069630"/>
            </a:xfrm>
            <a:custGeom>
              <a:avLst/>
              <a:gdLst/>
              <a:ahLst/>
              <a:cxnLst/>
              <a:rect r="r" b="b" t="t" l="l"/>
              <a:pathLst>
                <a:path h="2069630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2069630"/>
                  </a:lnTo>
                  <a:lnTo>
                    <a:pt x="0" y="2069630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9333" cy="2126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19738" y="0"/>
            <a:ext cx="9518014" cy="9898082"/>
          </a:xfrm>
          <a:custGeom>
            <a:avLst/>
            <a:gdLst/>
            <a:ahLst/>
            <a:cxnLst/>
            <a:rect r="r" b="b" t="t" l="l"/>
            <a:pathLst>
              <a:path h="9898082" w="9518014">
                <a:moveTo>
                  <a:pt x="0" y="0"/>
                </a:moveTo>
                <a:lnTo>
                  <a:pt x="9518014" y="0"/>
                </a:lnTo>
                <a:lnTo>
                  <a:pt x="9518014" y="9898082"/>
                </a:lnTo>
                <a:lnTo>
                  <a:pt x="0" y="9898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38" t="-3681" r="-223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6750" y="666750"/>
            <a:ext cx="5448300" cy="5840730"/>
            <a:chOff x="0" y="0"/>
            <a:chExt cx="7264400" cy="77876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71450"/>
              <a:ext cx="7264400" cy="2986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99"/>
                </a:lnSpc>
              </a:pPr>
              <a:r>
                <a:rPr lang="en-US" b="true" sz="8499">
                  <a:solidFill>
                    <a:srgbClr val="E9456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Multi-Agent Architecture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862916"/>
              <a:ext cx="7264400" cy="3924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</a:pPr>
              <a:r>
                <a:rPr lang="en-US" sz="2799" spc="-55">
                  <a:solidFill>
                    <a:srgbClr val="0F3460"/>
                  </a:solidFill>
                  <a:latin typeface="Touvlo"/>
                  <a:ea typeface="Touvlo"/>
                  <a:cs typeface="Touvlo"/>
                  <a:sym typeface="Touvlo"/>
                </a:rPr>
                <a:t>This diagram illustrates how specialized agents collaborate within InsightForge AI to streamline exploratory data analysis and reporting processes seamlessly.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296400" y="9052877"/>
            <a:ext cx="832485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</a:pPr>
            <a:r>
              <a:rPr lang="en-US" sz="2199" spc="-21">
                <a:solidFill>
                  <a:srgbClr val="F5F5F5"/>
                </a:solidFill>
                <a:latin typeface="Touvlo"/>
                <a:ea typeface="Touvlo"/>
                <a:cs typeface="Touvlo"/>
                <a:sym typeface="Touvlo"/>
              </a:rPr>
              <a:t>Visual representation of agent interactions within the system.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86588" cy="10287000"/>
            <a:chOff x="0" y="0"/>
            <a:chExt cx="1076433" cy="1584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6433" cy="1584933"/>
            </a:xfrm>
            <a:custGeom>
              <a:avLst/>
              <a:gdLst/>
              <a:ahLst/>
              <a:cxnLst/>
              <a:rect r="r" b="b" t="t" l="l"/>
              <a:pathLst>
                <a:path h="1584933" w="1076433">
                  <a:moveTo>
                    <a:pt x="0" y="0"/>
                  </a:moveTo>
                  <a:lnTo>
                    <a:pt x="1076433" y="0"/>
                  </a:lnTo>
                  <a:lnTo>
                    <a:pt x="1076433" y="1584933"/>
                  </a:lnTo>
                  <a:lnTo>
                    <a:pt x="0" y="1584933"/>
                  </a:lnTo>
                  <a:close/>
                </a:path>
              </a:pathLst>
            </a:custGeom>
            <a:blipFill>
              <a:blip r:embed="rId2"/>
              <a:stretch>
                <a:fillRect l="0" t="-401" r="0" b="-40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858125" y="848752"/>
            <a:ext cx="9763125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  <a:spcBef>
                <a:spcPct val="0"/>
              </a:spcBef>
            </a:pPr>
            <a:r>
              <a:rPr lang="en-US" b="true" sz="8499">
                <a:solidFill>
                  <a:srgbClr val="F5F5F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AI-Powered Insights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858125" y="4248136"/>
            <a:ext cx="9763125" cy="4453646"/>
            <a:chOff x="0" y="0"/>
            <a:chExt cx="13017500" cy="59381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3017500" cy="655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47"/>
                </a:lnSpc>
                <a:spcBef>
                  <a:spcPct val="0"/>
                </a:spcBef>
              </a:pPr>
              <a:r>
                <a:rPr lang="en-US" b="true" sz="2962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AUTOMATED WORKFLOWS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72346"/>
              <a:ext cx="13017500" cy="611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sz="2764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Streamlined processes enable quick data insights.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20169"/>
              <a:ext cx="13017500" cy="655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47"/>
                </a:lnSpc>
                <a:spcBef>
                  <a:spcPct val="0"/>
                </a:spcBef>
              </a:pPr>
              <a:r>
                <a:rPr lang="en-US" b="true" sz="2962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INSIGHT EXTRACTION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49666"/>
              <a:ext cx="13017500" cy="611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sz="2764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AI identifies patterns and highlights trends automatically.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697489"/>
              <a:ext cx="13017500" cy="655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47"/>
                </a:lnSpc>
                <a:spcBef>
                  <a:spcPct val="0"/>
                </a:spcBef>
              </a:pPr>
              <a:r>
                <a:rPr lang="en-US" b="true" sz="2962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USER-FRIENDLY INTERFACE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326985"/>
              <a:ext cx="13017500" cy="611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70"/>
                </a:lnSpc>
              </a:pPr>
              <a:r>
                <a:rPr lang="en-US" sz="2764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Simplified interaction promotes ease of data exploration.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86588" cy="10287000"/>
            <a:chOff x="0" y="0"/>
            <a:chExt cx="1076433" cy="1584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6433" cy="1584933"/>
            </a:xfrm>
            <a:custGeom>
              <a:avLst/>
              <a:gdLst/>
              <a:ahLst/>
              <a:cxnLst/>
              <a:rect r="r" b="b" t="t" l="l"/>
              <a:pathLst>
                <a:path h="1584933" w="1076433">
                  <a:moveTo>
                    <a:pt x="0" y="0"/>
                  </a:moveTo>
                  <a:lnTo>
                    <a:pt x="1076433" y="0"/>
                  </a:lnTo>
                  <a:lnTo>
                    <a:pt x="1076433" y="1584933"/>
                  </a:lnTo>
                  <a:lnTo>
                    <a:pt x="0" y="1584933"/>
                  </a:lnTo>
                  <a:close/>
                </a:path>
              </a:pathLst>
            </a:custGeom>
            <a:blipFill>
              <a:blip r:embed="rId2"/>
              <a:stretch>
                <a:fillRect l="0" t="-401" r="0" b="-40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858125" y="848752"/>
            <a:ext cx="9763125" cy="219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  <a:spcBef>
                <a:spcPct val="0"/>
              </a:spcBef>
            </a:pPr>
            <a:r>
              <a:rPr lang="en-US" b="true" sz="8499">
                <a:solidFill>
                  <a:srgbClr val="F5F5F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Interactive Data Visualizations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858125" y="4248136"/>
            <a:ext cx="9763125" cy="4476696"/>
            <a:chOff x="0" y="0"/>
            <a:chExt cx="13017500" cy="596892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30175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ENHANCED USER ENGAGEMENT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71076"/>
              <a:ext cx="130175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</a:pPr>
              <a:r>
                <a:rPr lang="en-US" sz="2799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Users can explore data with </a:t>
              </a:r>
              <a:r>
                <a:rPr lang="en-US" b="true" sz="2799" u="none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dynamic visual tools</a:t>
              </a:r>
              <a:r>
                <a:rPr lang="en-US" sz="2799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30414"/>
              <a:ext cx="130175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REAL-TIME UPDATES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58640"/>
              <a:ext cx="130175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</a:pPr>
              <a:r>
                <a:rPr lang="en-US" sz="2799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Insights change instantly with </a:t>
              </a:r>
              <a:r>
                <a:rPr lang="en-US" b="true" sz="2799" u="none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new data inputs</a:t>
              </a:r>
              <a:r>
                <a:rPr lang="en-US" sz="2799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717978"/>
              <a:ext cx="130175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USER-FRIENDLY INTERFACE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346204"/>
              <a:ext cx="130175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</a:pPr>
              <a:r>
                <a:rPr lang="en-US" sz="2799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Intuitive design promotes </a:t>
              </a:r>
              <a:r>
                <a:rPr lang="en-US" b="true" sz="2799" u="none">
                  <a:solidFill>
                    <a:srgbClr val="F5F5F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easy data navigation</a:t>
              </a:r>
              <a:r>
                <a:rPr lang="en-US" sz="2799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86588" cy="10287000"/>
            <a:chOff x="0" y="0"/>
            <a:chExt cx="1076433" cy="1584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6433" cy="1584933"/>
            </a:xfrm>
            <a:custGeom>
              <a:avLst/>
              <a:gdLst/>
              <a:ahLst/>
              <a:cxnLst/>
              <a:rect r="r" b="b" t="t" l="l"/>
              <a:pathLst>
                <a:path h="1584933" w="1076433">
                  <a:moveTo>
                    <a:pt x="0" y="0"/>
                  </a:moveTo>
                  <a:lnTo>
                    <a:pt x="1076433" y="0"/>
                  </a:lnTo>
                  <a:lnTo>
                    <a:pt x="1076433" y="1584933"/>
                  </a:lnTo>
                  <a:lnTo>
                    <a:pt x="0" y="1584933"/>
                  </a:lnTo>
                  <a:close/>
                </a:path>
              </a:pathLst>
            </a:custGeom>
            <a:blipFill>
              <a:blip r:embed="rId2"/>
              <a:stretch>
                <a:fillRect l="0" t="-401" r="0" b="-40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858125" y="848752"/>
            <a:ext cx="9763125" cy="219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9"/>
              </a:lnSpc>
              <a:spcBef>
                <a:spcPct val="0"/>
              </a:spcBef>
            </a:pPr>
            <a:r>
              <a:rPr lang="en-US" b="true" sz="8499">
                <a:solidFill>
                  <a:srgbClr val="F5F5F5"/>
                </a:solidFill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LLM-Based Chat Interface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858125" y="4248136"/>
            <a:ext cx="9763125" cy="4476696"/>
            <a:chOff x="0" y="0"/>
            <a:chExt cx="13017500" cy="596892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30175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INTUITIVE DATA QUERIES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71076"/>
              <a:ext cx="130175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</a:pPr>
              <a:r>
                <a:rPr lang="en-US" sz="2799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Users can ask questions naturally and receive insights.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30414"/>
              <a:ext cx="130175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CONVERSATIONAL INTERACTION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58640"/>
              <a:ext cx="130175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</a:pPr>
              <a:r>
                <a:rPr lang="en-US" sz="2799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Engage with data analysis through a chat interface.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717978"/>
              <a:ext cx="130175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USER-FRIENDLY EXPERIENCE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346204"/>
              <a:ext cx="130175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</a:pPr>
              <a:r>
                <a:rPr lang="en-US" sz="2799" u="none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Simplifies complex data queries for everyone involved.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21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0"/>
            <a:ext cx="10429875" cy="10287000"/>
            <a:chOff x="0" y="0"/>
            <a:chExt cx="1201192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1192" cy="1184737"/>
            </a:xfrm>
            <a:custGeom>
              <a:avLst/>
              <a:gdLst/>
              <a:ahLst/>
              <a:cxnLst/>
              <a:rect r="r" b="b" t="t" l="l"/>
              <a:pathLst>
                <a:path h="1184737" w="1201192">
                  <a:moveTo>
                    <a:pt x="0" y="0"/>
                  </a:moveTo>
                  <a:lnTo>
                    <a:pt x="1201192" y="0"/>
                  </a:lnTo>
                  <a:lnTo>
                    <a:pt x="1201192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-193" t="0" r="-19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5448300" cy="5091430"/>
            <a:chOff x="0" y="0"/>
            <a:chExt cx="7264400" cy="67885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7264400" cy="2986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99"/>
                </a:lnSpc>
              </a:pPr>
              <a:r>
                <a:rPr lang="en-US" b="true" sz="8499">
                  <a:solidFill>
                    <a:srgbClr val="F5F5F5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Real-World Applications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24250"/>
              <a:ext cx="7264400" cy="3264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5F5F5"/>
                  </a:solidFill>
                  <a:latin typeface="Touvlo"/>
                  <a:ea typeface="Touvlo"/>
                  <a:cs typeface="Touvlo"/>
                  <a:sym typeface="Touvlo"/>
                </a:rPr>
                <a:t>InsightForge AI accelerates data analysis, enabling faster decision-making and empowering teams to leverage insights effectively.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InsightForge AI</dc:description>
  <dc:identifier>DAG6RthSAno</dc:identifier>
  <dcterms:modified xsi:type="dcterms:W3CDTF">2011-08-01T06:04:30Z</dcterms:modified>
  <cp:revision>1</cp:revision>
  <dc:title>Presentation - InsightForge AI</dc:title>
</cp:coreProperties>
</file>